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85C77C-8607-43F7-ADCD-C0CCB4ABE907}" v="246" dt="2025-09-19T06:21:45.6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62" y="2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res Makki" userId="d0c14dd2-ce13-49c4-820b-c6a5e60d5a8d" providerId="ADAL" clId="{8385C77C-8607-43F7-ADCD-C0CCB4ABE907}"/>
    <pc:docChg chg="undo custSel addSld modSld">
      <pc:chgData name="Fares Makki" userId="d0c14dd2-ce13-49c4-820b-c6a5e60d5a8d" providerId="ADAL" clId="{8385C77C-8607-43F7-ADCD-C0CCB4ABE907}" dt="2025-09-19T06:22:27.125" v="4584" actId="1076"/>
      <pc:docMkLst>
        <pc:docMk/>
      </pc:docMkLst>
      <pc:sldChg chg="modSp mod">
        <pc:chgData name="Fares Makki" userId="d0c14dd2-ce13-49c4-820b-c6a5e60d5a8d" providerId="ADAL" clId="{8385C77C-8607-43F7-ADCD-C0CCB4ABE907}" dt="2024-08-27T06:17:24.468" v="6" actId="20577"/>
        <pc:sldMkLst>
          <pc:docMk/>
          <pc:sldMk cId="4199487829" sldId="256"/>
        </pc:sldMkLst>
      </pc:sldChg>
      <pc:sldChg chg="addSp delSp modSp new mod">
        <pc:chgData name="Fares Makki" userId="d0c14dd2-ce13-49c4-820b-c6a5e60d5a8d" providerId="ADAL" clId="{8385C77C-8607-43F7-ADCD-C0CCB4ABE907}" dt="2024-08-27T07:09:54.839" v="409" actId="20577"/>
        <pc:sldMkLst>
          <pc:docMk/>
          <pc:sldMk cId="617773867" sldId="257"/>
        </pc:sldMkLst>
      </pc:sldChg>
      <pc:sldChg chg="modSp new mod">
        <pc:chgData name="Fares Makki" userId="d0c14dd2-ce13-49c4-820b-c6a5e60d5a8d" providerId="ADAL" clId="{8385C77C-8607-43F7-ADCD-C0CCB4ABE907}" dt="2024-08-27T07:19:44.578" v="1004" actId="207"/>
        <pc:sldMkLst>
          <pc:docMk/>
          <pc:sldMk cId="4097980252" sldId="258"/>
        </pc:sldMkLst>
      </pc:sldChg>
      <pc:sldChg chg="addSp delSp modSp new mod modNotesTx">
        <pc:chgData name="Fares Makki" userId="d0c14dd2-ce13-49c4-820b-c6a5e60d5a8d" providerId="ADAL" clId="{8385C77C-8607-43F7-ADCD-C0CCB4ABE907}" dt="2024-08-27T07:36:08.719" v="1222" actId="20577"/>
        <pc:sldMkLst>
          <pc:docMk/>
          <pc:sldMk cId="3311238996" sldId="259"/>
        </pc:sldMkLst>
      </pc:sldChg>
      <pc:sldChg chg="addSp modSp new mod modAnim">
        <pc:chgData name="Fares Makki" userId="d0c14dd2-ce13-49c4-820b-c6a5e60d5a8d" providerId="ADAL" clId="{8385C77C-8607-43F7-ADCD-C0CCB4ABE907}" dt="2024-08-27T07:44:55.450" v="1376"/>
        <pc:sldMkLst>
          <pc:docMk/>
          <pc:sldMk cId="2769121889" sldId="260"/>
        </pc:sldMkLst>
      </pc:sldChg>
      <pc:sldChg chg="addSp delSp modSp add mod delAnim modAnim">
        <pc:chgData name="Fares Makki" userId="d0c14dd2-ce13-49c4-820b-c6a5e60d5a8d" providerId="ADAL" clId="{8385C77C-8607-43F7-ADCD-C0CCB4ABE907}" dt="2024-08-27T07:46:32.582" v="1447"/>
        <pc:sldMkLst>
          <pc:docMk/>
          <pc:sldMk cId="1881903354" sldId="261"/>
        </pc:sldMkLst>
      </pc:sldChg>
      <pc:sldChg chg="addSp delSp modSp add mod delAnim modAnim">
        <pc:chgData name="Fares Makki" userId="d0c14dd2-ce13-49c4-820b-c6a5e60d5a8d" providerId="ADAL" clId="{8385C77C-8607-43F7-ADCD-C0CCB4ABE907}" dt="2024-08-27T07:50:56.865" v="1503" actId="1076"/>
        <pc:sldMkLst>
          <pc:docMk/>
          <pc:sldMk cId="3171799768" sldId="262"/>
        </pc:sldMkLst>
      </pc:sldChg>
      <pc:sldChg chg="addSp delSp modSp new mod modClrScheme modAnim chgLayout">
        <pc:chgData name="Fares Makki" userId="d0c14dd2-ce13-49c4-820b-c6a5e60d5a8d" providerId="ADAL" clId="{8385C77C-8607-43F7-ADCD-C0CCB4ABE907}" dt="2024-08-27T07:50:45.379" v="1502"/>
        <pc:sldMkLst>
          <pc:docMk/>
          <pc:sldMk cId="1289245523" sldId="263"/>
        </pc:sldMkLst>
      </pc:sldChg>
      <pc:sldChg chg="addSp modSp new mod modClrScheme chgLayout modNotesTx">
        <pc:chgData name="Fares Makki" userId="d0c14dd2-ce13-49c4-820b-c6a5e60d5a8d" providerId="ADAL" clId="{8385C77C-8607-43F7-ADCD-C0CCB4ABE907}" dt="2024-08-27T08:13:39.479" v="1753" actId="20577"/>
        <pc:sldMkLst>
          <pc:docMk/>
          <pc:sldMk cId="747980301" sldId="264"/>
        </pc:sldMkLst>
      </pc:sldChg>
      <pc:sldChg chg="modSp new mod">
        <pc:chgData name="Fares Makki" userId="d0c14dd2-ce13-49c4-820b-c6a5e60d5a8d" providerId="ADAL" clId="{8385C77C-8607-43F7-ADCD-C0CCB4ABE907}" dt="2024-08-27T08:29:15.473" v="2039" actId="27636"/>
        <pc:sldMkLst>
          <pc:docMk/>
          <pc:sldMk cId="609149303" sldId="265"/>
        </pc:sldMkLst>
      </pc:sldChg>
      <pc:sldChg chg="modSp new mod modAnim">
        <pc:chgData name="Fares Makki" userId="d0c14dd2-ce13-49c4-820b-c6a5e60d5a8d" providerId="ADAL" clId="{8385C77C-8607-43F7-ADCD-C0CCB4ABE907}" dt="2024-08-27T08:33:46.342" v="2414"/>
        <pc:sldMkLst>
          <pc:docMk/>
          <pc:sldMk cId="4203245715" sldId="266"/>
        </pc:sldMkLst>
      </pc:sldChg>
      <pc:sldChg chg="modSp new mod modAnim">
        <pc:chgData name="Fares Makki" userId="d0c14dd2-ce13-49c4-820b-c6a5e60d5a8d" providerId="ADAL" clId="{8385C77C-8607-43F7-ADCD-C0CCB4ABE907}" dt="2024-08-27T08:37:23.434" v="2696" actId="5793"/>
        <pc:sldMkLst>
          <pc:docMk/>
          <pc:sldMk cId="3845817410" sldId="267"/>
        </pc:sldMkLst>
      </pc:sldChg>
      <pc:sldChg chg="modSp new mod modNotesTx">
        <pc:chgData name="Fares Makki" userId="d0c14dd2-ce13-49c4-820b-c6a5e60d5a8d" providerId="ADAL" clId="{8385C77C-8607-43F7-ADCD-C0CCB4ABE907}" dt="2024-08-27T14:06:04.290" v="3104" actId="20577"/>
        <pc:sldMkLst>
          <pc:docMk/>
          <pc:sldMk cId="116805530" sldId="268"/>
        </pc:sldMkLst>
      </pc:sldChg>
      <pc:sldChg chg="modSp new mod">
        <pc:chgData name="Fares Makki" userId="d0c14dd2-ce13-49c4-820b-c6a5e60d5a8d" providerId="ADAL" clId="{8385C77C-8607-43F7-ADCD-C0CCB4ABE907}" dt="2024-08-27T14:12:42.208" v="3702" actId="122"/>
        <pc:sldMkLst>
          <pc:docMk/>
          <pc:sldMk cId="320429658" sldId="269"/>
        </pc:sldMkLst>
      </pc:sldChg>
      <pc:sldChg chg="modSp new mod modAnim">
        <pc:chgData name="Fares Makki" userId="d0c14dd2-ce13-49c4-820b-c6a5e60d5a8d" providerId="ADAL" clId="{8385C77C-8607-43F7-ADCD-C0CCB4ABE907}" dt="2024-08-27T14:19:18.035" v="4258"/>
        <pc:sldMkLst>
          <pc:docMk/>
          <pc:sldMk cId="555473076" sldId="270"/>
        </pc:sldMkLst>
      </pc:sldChg>
      <pc:sldChg chg="modSp new mod modNotesTx">
        <pc:chgData name="Fares Makki" userId="d0c14dd2-ce13-49c4-820b-c6a5e60d5a8d" providerId="ADAL" clId="{8385C77C-8607-43F7-ADCD-C0CCB4ABE907}" dt="2024-08-27T14:21:30.510" v="4512" actId="20577"/>
        <pc:sldMkLst>
          <pc:docMk/>
          <pc:sldMk cId="2260509689" sldId="271"/>
        </pc:sldMkLst>
      </pc:sldChg>
      <pc:sldChg chg="modSp new mod">
        <pc:chgData name="Fares Makki" userId="d0c14dd2-ce13-49c4-820b-c6a5e60d5a8d" providerId="ADAL" clId="{8385C77C-8607-43F7-ADCD-C0CCB4ABE907}" dt="2024-08-27T14:28:07.400" v="4570" actId="20577"/>
        <pc:sldMkLst>
          <pc:docMk/>
          <pc:sldMk cId="193083711" sldId="272"/>
        </pc:sldMkLst>
      </pc:sldChg>
      <pc:sldChg chg="addSp delSp modSp new mod">
        <pc:chgData name="Fares Makki" userId="d0c14dd2-ce13-49c4-820b-c6a5e60d5a8d" providerId="ADAL" clId="{8385C77C-8607-43F7-ADCD-C0CCB4ABE907}" dt="2025-09-19T06:22:27.125" v="4584" actId="1076"/>
        <pc:sldMkLst>
          <pc:docMk/>
          <pc:sldMk cId="1489677505" sldId="273"/>
        </pc:sldMkLst>
        <pc:spChg chg="del">
          <ac:chgData name="Fares Makki" userId="d0c14dd2-ce13-49c4-820b-c6a5e60d5a8d" providerId="ADAL" clId="{8385C77C-8607-43F7-ADCD-C0CCB4ABE907}" dt="2025-09-19T06:21:45.674" v="4572"/>
          <ac:spMkLst>
            <pc:docMk/>
            <pc:sldMk cId="1489677505" sldId="273"/>
            <ac:spMk id="3" creationId="{695D7481-888A-2E32-140B-C8858A460D43}"/>
          </ac:spMkLst>
        </pc:spChg>
        <pc:picChg chg="add mod modCrop">
          <ac:chgData name="Fares Makki" userId="d0c14dd2-ce13-49c4-820b-c6a5e60d5a8d" providerId="ADAL" clId="{8385C77C-8607-43F7-ADCD-C0CCB4ABE907}" dt="2025-09-19T06:22:27.125" v="4584" actId="1076"/>
          <ac:picMkLst>
            <pc:docMk/>
            <pc:sldMk cId="1489677505" sldId="273"/>
            <ac:picMk id="5" creationId="{ABE49574-41B8-87E7-7B4D-7F299CDFAC7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83021D-1808-415A-87AC-4E16F6795FA6}" type="datetimeFigureOut">
              <a:rPr lang="sv-SE" smtClean="0"/>
              <a:t>2025-09-12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A03439-4ABD-4C77-9684-53AAD287B7D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0495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Rita en koncentration mot tid diagram. Koefficienterna beskriver förhållandet av hur mycket förbrukas / bildas. Visar när systemet har nått jämvikt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A03439-4ABD-4C77-9684-53AAD287B7D3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5380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Två norrmän: Cato Guldberg och Peter </a:t>
            </a:r>
            <a:r>
              <a:rPr lang="sv-SE" dirty="0" err="1"/>
              <a:t>Waage</a:t>
            </a:r>
            <a:r>
              <a:rPr lang="sv-SE" dirty="0"/>
              <a:t> </a:t>
            </a:r>
            <a:r>
              <a:rPr lang="sv-SE" dirty="0">
                <a:sym typeface="Wingdings" panose="05000000000000000000" pitchFamily="2" charset="2"/>
              </a:rPr>
              <a:t> de kom fram till jämviktskonstant, K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A03439-4ABD-4C77-9684-53AAD287B7D3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3094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Använd följande mall med jämviktsberäkningar! </a:t>
            </a:r>
          </a:p>
          <a:p>
            <a:pPr marL="228600" indent="-228600">
              <a:buAutoNum type="arabicPeriod"/>
            </a:pPr>
            <a:r>
              <a:rPr lang="sv-SE" dirty="0"/>
              <a:t>Skriv reaktionsformeln </a:t>
            </a:r>
          </a:p>
          <a:p>
            <a:pPr marL="228600" indent="-228600">
              <a:buAutoNum type="arabicPeriod"/>
            </a:pPr>
            <a:r>
              <a:rPr lang="sv-SE" dirty="0"/>
              <a:t>Gör en tabell för alla koncentrationerna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SVAR: K=49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A03439-4ABD-4C77-9684-53AAD287B7D3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3755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SVAR: Q&lt;K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A03439-4ABD-4C77-9684-53AAD287B7D3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4342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F3A961E-FCC2-6673-BE6C-488EF595E7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367B4AD-BF72-111D-59C9-DBD495FC7A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D767D5B-6AE3-BE58-DE14-5DDEB0D7F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38368-2FA2-4090-A134-D5E4B324FE18}" type="datetimeFigureOut">
              <a:rPr lang="sv-SE" smtClean="0"/>
              <a:t>2025-09-12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DD005DD-B718-A32A-EC38-49B89C767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F7A96D9-7E48-8C1F-CBA4-FFABD46FC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38E57-F6FA-4C05-93F5-591388A9CAF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2396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1E4A7DA-FB58-E2DC-4DED-ABC8DE1AD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43D0FA29-FD89-5FD5-B986-F89A0E3EF3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8641A7D-861A-18CE-F9B1-03A1BB6F9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38368-2FA2-4090-A134-D5E4B324FE18}" type="datetimeFigureOut">
              <a:rPr lang="sv-SE" smtClean="0"/>
              <a:t>2025-09-12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B5B6293-B9F6-013C-8E08-0A261DFB8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E559EBD-DBFD-E4C5-E2A0-E5118A5F1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38E57-F6FA-4C05-93F5-591388A9CAF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1482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7E44EEFE-9F46-5876-ABAC-2A9303DADE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DE713860-CDE1-38EA-1A76-E333459015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2B21B0D-2112-E258-97B6-D7B9594C3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38368-2FA2-4090-A134-D5E4B324FE18}" type="datetimeFigureOut">
              <a:rPr lang="sv-SE" smtClean="0"/>
              <a:t>2025-09-12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1EF544A-26D8-5147-E40D-2AB0DA877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510911C-4AA6-C0BC-A6F1-1B5F90D96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38E57-F6FA-4C05-93F5-591388A9CAF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9842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C659AE5-5F53-5211-2ABE-F2FFE3255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524A62C-ADD0-6939-0BD8-6119FD61C4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B846AF8-CDB0-4576-343B-CD7F4738F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38368-2FA2-4090-A134-D5E4B324FE18}" type="datetimeFigureOut">
              <a:rPr lang="sv-SE" smtClean="0"/>
              <a:t>2025-09-12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25D95F9-2444-2F6D-2560-DC1C8DAB9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8AA7AEE-EE89-8D1D-9B0F-4B2CE039B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38E57-F6FA-4C05-93F5-591388A9CAF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3079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7A650E-5636-B481-674E-29C44187D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F40CF72-47B0-67B2-A8FE-C16F6B833A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93EEC03-AAC7-17AA-1D2B-872ED1F10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38368-2FA2-4090-A134-D5E4B324FE18}" type="datetimeFigureOut">
              <a:rPr lang="sv-SE" smtClean="0"/>
              <a:t>2025-09-12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D0AE44A-1E2A-6BFC-C992-254062D23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BA13B91-14EA-B3A7-591D-BFFCD8B02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38E57-F6FA-4C05-93F5-591388A9CAF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3817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533AB5C-3B6B-47A5-8EB4-5DA8D0EC2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E3A287A-6E45-2D8D-2668-F3AED7F7AD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8C4172E-5227-C949-FA56-2B95249452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1438701-D002-8AE7-3CF3-4AA7AFBA2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38368-2FA2-4090-A134-D5E4B324FE18}" type="datetimeFigureOut">
              <a:rPr lang="sv-SE" smtClean="0"/>
              <a:t>2025-09-12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D112E68-57F1-205E-B066-C2C5A03CE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14246F2-27C1-D68C-49E1-BEB2E16BB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38E57-F6FA-4C05-93F5-591388A9CAF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53031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263A5D-7198-F371-B8DB-1E3734B45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09E40CB-D18A-3913-55CF-C5D2E0C11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EB96CCC-D60D-C7B6-FAD4-90B7702422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687FDEE0-C9CA-0912-88A2-C6862A27F2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6AC2203-5EE9-4838-50C5-62C047993C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EC8FCB12-FFBC-0C00-169E-E0D45FF08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38368-2FA2-4090-A134-D5E4B324FE18}" type="datetimeFigureOut">
              <a:rPr lang="sv-SE" smtClean="0"/>
              <a:t>2025-09-12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EF107965-3C12-7002-5873-443C163CD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AEB4C4C1-F6EE-7E36-F13D-224DA4706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38E57-F6FA-4C05-93F5-591388A9CAF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0949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016A428-5329-A767-1673-FC09BC7B7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515A2FA-0F6B-1A6C-CEC1-214A7B341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38368-2FA2-4090-A134-D5E4B324FE18}" type="datetimeFigureOut">
              <a:rPr lang="sv-SE" smtClean="0"/>
              <a:t>2025-09-12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2EAAAD3-6887-295D-703A-FCE77DC3B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8C68489-A180-1BD5-1822-D820C4A20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38E57-F6FA-4C05-93F5-591388A9CAF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2515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FF4EFBD8-677E-3C1D-5423-599002D89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38368-2FA2-4090-A134-D5E4B324FE18}" type="datetimeFigureOut">
              <a:rPr lang="sv-SE" smtClean="0"/>
              <a:t>2025-09-12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DAC5035C-4111-C624-D10D-FD750AC87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A3F3CCD-AE43-9C5D-522F-ECD994AED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38E57-F6FA-4C05-93F5-591388A9CAF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3060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E670364-184C-B9C1-FCA5-BD00FB8B7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664FACD-A502-56FC-51E7-96964B1E5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D393071-91D2-1190-980A-DC3F0A0E34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D2EA1F9-C16B-EE45-19E6-27DD76482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38368-2FA2-4090-A134-D5E4B324FE18}" type="datetimeFigureOut">
              <a:rPr lang="sv-SE" smtClean="0"/>
              <a:t>2025-09-12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F61BAD4-F294-C57C-C581-FEC1ED8A9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40C9922-7FC7-A303-B083-0A4FFEED1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38E57-F6FA-4C05-93F5-591388A9CAF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91894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C2D9FDD-BA71-FD3F-013E-241633FD3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D00AA9A8-F096-9CA2-1F39-08B1B156A3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FEDEC78-0C37-6009-C2A2-4F67E087DB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E9A071E-528F-15EC-6A8C-D2C8D96A0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38368-2FA2-4090-A134-D5E4B324FE18}" type="datetimeFigureOut">
              <a:rPr lang="sv-SE" smtClean="0"/>
              <a:t>2025-09-12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E611FEC-7FC8-A26C-ABAE-92D90BAB8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88762F5-58CC-9933-983F-DCC232508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38E57-F6FA-4C05-93F5-591388A9CAF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4861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B7B78816-1F18-9188-00C5-FDB5C6809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A5FB813-44E9-5633-9D79-B97B2B3B3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B92449F-8C33-B49C-1EFC-D90FB4E8AD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938368-2FA2-4090-A134-D5E4B324FE18}" type="datetimeFigureOut">
              <a:rPr lang="sv-SE" smtClean="0"/>
              <a:t>2025-09-12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6CBF4C1-C20F-6484-06DE-1D6CD3005E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D82E182-4EC4-1575-FB70-3BDB84EF85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E538E57-F6FA-4C05-93F5-591388A9CAF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35989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package" Target="../embeddings/Microsoft_Excel_Worksheet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40487B3-C13E-BBED-D92F-2D526E4698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Kemi 2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21AA6FC-E1CB-43A3-3A79-FCE4E2923D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Kemisk Jämvikt </a:t>
            </a:r>
          </a:p>
        </p:txBody>
      </p:sp>
    </p:spTree>
    <p:extLst>
      <p:ext uri="{BB962C8B-B14F-4D97-AF65-F5344CB8AC3E}">
        <p14:creationId xmlns:p14="http://schemas.microsoft.com/office/powerpoint/2010/main" val="4199487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F7C489C-66C3-F70F-1F28-4F9BC4C3E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Jämviktsekvationen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tshållare för innehåll 2">
                <a:extLst>
                  <a:ext uri="{FF2B5EF4-FFF2-40B4-BE49-F238E27FC236}">
                    <a16:creationId xmlns:a16="http://schemas.microsoft.com/office/drawing/2014/main" id="{5E9758D1-E12A-58C1-A6A2-0FAE80EF87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𝑎𝐴</m:t>
                      </m:r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𝑏𝐵</m:t>
                      </m:r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↔</m:t>
                      </m:r>
                      <m:r>
                        <a:rPr lang="sv-S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𝑐𝐶</m:t>
                      </m:r>
                      <m:r>
                        <a:rPr lang="sv-S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sv-S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𝑑𝐷</m:t>
                      </m:r>
                    </m:oMath>
                  </m:oMathPara>
                </a14:m>
                <a:endParaRPr lang="sv-SE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sv-SE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sv-SE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v-SE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sv-SE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sv-SE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sv-SE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d>
                            </m:e>
                            <m:sup>
                              <m: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  <m:r>
                            <a:rPr lang="sv-S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sv-SE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sv-SE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sv-S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d>
                            </m:e>
                            <m:sup>
                              <m:r>
                                <a:rPr lang="sv-S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sv-SE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sv-SE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sv-SE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</m:e>
                            <m:sup>
                              <m: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p>
                          <m:r>
                            <a:rPr lang="sv-S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sv-SE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sv-SE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sv-S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  <m:sup>
                              <m:r>
                                <a:rPr lang="sv-S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sv-SE" dirty="0"/>
              </a:p>
              <a:p>
                <a:pPr marL="0" indent="0">
                  <a:buNone/>
                </a:pPr>
                <a:endParaRPr lang="sv-SE" dirty="0"/>
              </a:p>
              <a:p>
                <a:pPr marL="0" indent="0">
                  <a:buNone/>
                </a:pPr>
                <a:r>
                  <a:rPr lang="sv-SE" dirty="0"/>
                  <a:t>Jämviktsekvationen gäller bara en reaktionsformel</a:t>
                </a:r>
              </a:p>
              <a:p>
                <a:pPr marL="0" indent="0">
                  <a:buNone/>
                </a:pPr>
                <a:r>
                  <a:rPr lang="sv-SE" dirty="0"/>
                  <a:t>Jämviktskonstant bara gäller för ett system i jämvikt </a:t>
                </a:r>
              </a:p>
              <a:p>
                <a:pPr marL="0" indent="0">
                  <a:buNone/>
                </a:pPr>
                <a:endParaRPr lang="sv-SE" dirty="0"/>
              </a:p>
              <a:p>
                <a:pPr marL="0" indent="0">
                  <a:buNone/>
                </a:pPr>
                <a:r>
                  <a:rPr lang="sv-SE" b="1" i="1" dirty="0">
                    <a:solidFill>
                      <a:srgbClr val="FFFF00"/>
                    </a:solidFill>
                  </a:rPr>
                  <a:t>OBS! </a:t>
                </a:r>
                <a:r>
                  <a:rPr lang="sv-SE" i="1" dirty="0">
                    <a:solidFill>
                      <a:srgbClr val="FFFF00"/>
                    </a:solidFill>
                  </a:rPr>
                  <a:t>Koncentration kan mätas bara för gaser och lösta ämnen!</a:t>
                </a:r>
                <a:endParaRPr lang="sv-SE" b="1" i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Platshållare för innehåll 2">
                <a:extLst>
                  <a:ext uri="{FF2B5EF4-FFF2-40B4-BE49-F238E27FC236}">
                    <a16:creationId xmlns:a16="http://schemas.microsoft.com/office/drawing/2014/main" id="{5E9758D1-E12A-58C1-A6A2-0FAE80EF87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1217" b="-2219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9149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61278-73D0-55D9-4557-17B1CD218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Exempel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C1A8E23-7105-9E22-EEB4-13265B923C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Svaveldioxid och kvävedioxid får reagera med varandra i ett slutet kärl. Det bildas svaveltrioxid och kvävemonoxid. Efter en tid befinner sig systemet i dynamisk jämvikt. </a:t>
            </a:r>
            <a:r>
              <a:rPr lang="sv-SE" i="1" dirty="0"/>
              <a:t>K = 9,0 vid 700</a:t>
            </a:r>
            <a:r>
              <a:rPr lang="sv-SE" i="1" baseline="30000" dirty="0"/>
              <a:t>o</a:t>
            </a:r>
            <a:r>
              <a:rPr lang="sv-SE" i="1" dirty="0"/>
              <a:t>C. </a:t>
            </a:r>
          </a:p>
          <a:p>
            <a:pPr marL="514350" indent="-514350">
              <a:buFont typeface="+mj-lt"/>
              <a:buAutoNum type="alphaLcParenR"/>
            </a:pPr>
            <a:r>
              <a:rPr lang="sv-SE" i="1" dirty="0"/>
              <a:t>Skriv formeln för jämviktsreaktionen (reaktionsformel)</a:t>
            </a:r>
          </a:p>
          <a:p>
            <a:pPr marL="514350" indent="-514350">
              <a:buFont typeface="+mj-lt"/>
              <a:buAutoNum type="alphaLcParenR"/>
            </a:pPr>
            <a:r>
              <a:rPr lang="sv-SE" i="1" dirty="0"/>
              <a:t>Teckna jämviktsekvationen för reaktionen</a:t>
            </a:r>
          </a:p>
          <a:p>
            <a:pPr marL="514350" indent="-514350">
              <a:buFont typeface="+mj-lt"/>
              <a:buAutoNum type="alphaLcParenR"/>
            </a:pPr>
            <a:r>
              <a:rPr lang="sv-SE" i="1" dirty="0"/>
              <a:t>Vad blir K om reaktionen i stället skrivs omvänt?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0324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553172C-AE48-9296-87E4-2674F2343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Jämviktskonstant, 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1DC3001-5244-3DDB-7E3E-353979A3F7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Varierar med temperaturen – ett visst värde på K gäller en viss temperatur 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Vad kan ett stort K-värde betyda? </a:t>
            </a:r>
          </a:p>
          <a:p>
            <a:pPr lvl="1"/>
            <a:r>
              <a:rPr lang="sv-SE" dirty="0"/>
              <a:t>Högre koncentrationer av produkterna</a:t>
            </a:r>
          </a:p>
          <a:p>
            <a:pPr marL="457200" lvl="1" indent="0">
              <a:buNone/>
            </a:pPr>
            <a:endParaRPr lang="sv-SE" dirty="0"/>
          </a:p>
          <a:p>
            <a:r>
              <a:rPr lang="sv-SE" dirty="0"/>
              <a:t>Vad kan ett litet K-värde betyda? </a:t>
            </a:r>
          </a:p>
          <a:p>
            <a:pPr lvl="1"/>
            <a:r>
              <a:rPr lang="sv-SE" dirty="0"/>
              <a:t>Högre koncentrationer av reaktantarna </a:t>
            </a:r>
          </a:p>
        </p:txBody>
      </p:sp>
    </p:spTree>
    <p:extLst>
      <p:ext uri="{BB962C8B-B14F-4D97-AF65-F5344CB8AC3E}">
        <p14:creationId xmlns:p14="http://schemas.microsoft.com/office/powerpoint/2010/main" val="384581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0A1B97E-7ADD-08C1-BD4C-0C800EEA2B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En behållare som rymmer 2,0 dm</a:t>
            </a:r>
            <a:r>
              <a:rPr lang="sv-SE" baseline="30000" dirty="0"/>
              <a:t>3</a:t>
            </a:r>
            <a:r>
              <a:rPr lang="sv-SE" dirty="0"/>
              <a:t> innehåller vid 450</a:t>
            </a:r>
            <a:r>
              <a:rPr lang="sv-SE" baseline="30000" dirty="0"/>
              <a:t>o</a:t>
            </a:r>
            <a:r>
              <a:rPr lang="sv-SE" dirty="0"/>
              <a:t>C en jämviktsblandning. Den består av 0,28 mol </a:t>
            </a:r>
            <a:r>
              <a:rPr lang="sv-SE" dirty="0" err="1"/>
              <a:t>vätejodid</a:t>
            </a:r>
            <a:r>
              <a:rPr lang="sv-SE" dirty="0"/>
              <a:t>, 0,080 mol väte, och 0,020 mol jod. Bestäm jämviktskonstanten för bildandet av </a:t>
            </a:r>
            <a:r>
              <a:rPr lang="sv-SE" dirty="0" err="1"/>
              <a:t>vätejodid</a:t>
            </a:r>
            <a:r>
              <a:rPr lang="sv-SE" dirty="0"/>
              <a:t> vid den aktuella temperaturen. 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FC56C07-1F16-40C0-DB7F-173393B4A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Exempel </a:t>
            </a:r>
          </a:p>
        </p:txBody>
      </p:sp>
    </p:spTree>
    <p:extLst>
      <p:ext uri="{BB962C8B-B14F-4D97-AF65-F5344CB8AC3E}">
        <p14:creationId xmlns:p14="http://schemas.microsoft.com/office/powerpoint/2010/main" val="116805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D8403A-998A-9FB9-FF87-83DC804A8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Jämvikt eller inte?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tshållare för innehåll 2">
                <a:extLst>
                  <a:ext uri="{FF2B5EF4-FFF2-40B4-BE49-F238E27FC236}">
                    <a16:creationId xmlns:a16="http://schemas.microsoft.com/office/drawing/2014/main" id="{4B73262E-3FB0-1B24-4ED6-248897DA33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sv-SE" dirty="0"/>
                  <a:t>De flesta reaktioner visar inte direkt att jämvikten har nåtts </a:t>
                </a:r>
              </a:p>
              <a:p>
                <a:r>
                  <a:rPr lang="sv-SE" dirty="0"/>
                  <a:t>Använd koncentrationerna, jämviktskonstant, och </a:t>
                </a:r>
                <a:r>
                  <a:rPr lang="sv-SE" i="1" dirty="0"/>
                  <a:t>beräkningar</a:t>
                </a:r>
                <a:r>
                  <a:rPr lang="sv-SE" dirty="0"/>
                  <a:t> för att avgöra om reaktion är i jämvikt </a:t>
                </a:r>
              </a:p>
              <a:p>
                <a:pPr lvl="1"/>
                <a:r>
                  <a:rPr lang="sv-SE" dirty="0"/>
                  <a:t>Beräkna </a:t>
                </a:r>
                <a:r>
                  <a:rPr lang="sv-SE" i="1" dirty="0"/>
                  <a:t>Q, Kvoten</a:t>
                </a:r>
                <a:r>
                  <a:rPr lang="sv-SE" dirty="0"/>
                  <a:t> eller </a:t>
                </a:r>
                <a:r>
                  <a:rPr lang="sv-SE" i="1" dirty="0"/>
                  <a:t>koncentrationskvot</a:t>
                </a:r>
              </a:p>
              <a:p>
                <a:pPr marL="457200" lvl="1" indent="0">
                  <a:buNone/>
                </a:pPr>
                <a:endParaRPr lang="sv-SE" i="1" dirty="0"/>
              </a:p>
              <a:p>
                <a:pPr marL="0" indent="0">
                  <a:buNone/>
                </a:pPr>
                <a:r>
                  <a:rPr lang="sv-SE" i="1" dirty="0"/>
                  <a:t>Generellt: </a:t>
                </a:r>
                <a:endParaRPr lang="sv-SE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𝑎𝐴</m:t>
                      </m:r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𝑏𝐵</m:t>
                      </m:r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↔</m:t>
                      </m:r>
                      <m:r>
                        <a:rPr lang="sv-S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𝑐𝐶</m:t>
                      </m:r>
                      <m:r>
                        <a:rPr lang="sv-S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sv-S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𝑑𝐷</m:t>
                      </m:r>
                    </m:oMath>
                  </m:oMathPara>
                </a14:m>
                <a:endParaRPr lang="sv-SE" b="0" i="1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sv-SE" i="1" dirty="0"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r>
                  <a:rPr lang="sv-SE" b="0" dirty="0"/>
                  <a:t>Q </a:t>
                </a:r>
                <a14:m>
                  <m:oMath xmlns:m="http://schemas.openxmlformats.org/officeDocument/2006/math">
                    <m:r>
                      <a:rPr lang="sv-SE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v-SE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sv-SE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sv-SE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sv-SE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d>
                          </m:e>
                          <m:sup>
                            <m:r>
                              <a:rPr lang="sv-SE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  <m:r>
                          <a:rPr lang="sv-S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sv-SE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sv-SE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sv-S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</m:d>
                          </m:e>
                          <m:sup>
                            <m:r>
                              <a:rPr lang="sv-S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sv-SE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sv-SE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sv-SE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e>
                          <m:sup>
                            <m:r>
                              <a:rPr lang="sv-SE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  <m:r>
                          <a:rPr lang="sv-S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sv-SE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sv-SE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sv-S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d>
                          </m:e>
                          <m:sup>
                            <m:r>
                              <a:rPr lang="sv-S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</m:den>
                    </m:f>
                  </m:oMath>
                </a14:m>
                <a:endParaRPr lang="sv-SE" dirty="0"/>
              </a:p>
              <a:p>
                <a:pPr marL="0" indent="0">
                  <a:buNone/>
                </a:pPr>
                <a:endParaRPr lang="sv-SE" b="0" i="1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sv-SE" i="1" dirty="0"/>
              </a:p>
            </p:txBody>
          </p:sp>
        </mc:Choice>
        <mc:Fallback xmlns="">
          <p:sp>
            <p:nvSpPr>
              <p:cNvPr id="3" name="Platshållare för innehåll 2">
                <a:extLst>
                  <a:ext uri="{FF2B5EF4-FFF2-40B4-BE49-F238E27FC236}">
                    <a16:creationId xmlns:a16="http://schemas.microsoft.com/office/drawing/2014/main" id="{4B73262E-3FB0-1B24-4ED6-248897DA33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 b="-1261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429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45FDFD9-CA59-4769-B642-8CFAC56A4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Koncentrationskvoten, Q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9A8833E-0EE1-0F81-70FD-D6616B2FA2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dirty="0"/>
              <a:t>Jämför Q-värdet med K-värdet: </a:t>
            </a:r>
          </a:p>
          <a:p>
            <a:r>
              <a:rPr lang="sv-SE" i="1" dirty="0"/>
              <a:t>Q = K</a:t>
            </a:r>
            <a:r>
              <a:rPr lang="sv-SE" dirty="0"/>
              <a:t> </a:t>
            </a:r>
          </a:p>
          <a:p>
            <a:pPr lvl="1"/>
            <a:r>
              <a:rPr lang="sv-SE" dirty="0"/>
              <a:t>Systemet är i jämvikt. Inga koncentrationsförändringar inträffar </a:t>
            </a:r>
          </a:p>
          <a:p>
            <a:r>
              <a:rPr lang="sv-SE" i="1" dirty="0"/>
              <a:t>Q &gt; K</a:t>
            </a:r>
          </a:p>
          <a:p>
            <a:pPr lvl="1"/>
            <a:r>
              <a:rPr lang="sv-SE" dirty="0"/>
              <a:t>[produkterna] &gt; [reaktantarna] </a:t>
            </a:r>
          </a:p>
          <a:p>
            <a:pPr lvl="1"/>
            <a:r>
              <a:rPr lang="sv-SE" dirty="0"/>
              <a:t>För att uppnå jämvikt måste [produkterna] minska och [reaktantarna] öka</a:t>
            </a:r>
          </a:p>
          <a:p>
            <a:pPr lvl="1"/>
            <a:r>
              <a:rPr lang="sv-SE" dirty="0"/>
              <a:t>Reaktionen förskjuts åt reaktant sidan </a:t>
            </a:r>
          </a:p>
          <a:p>
            <a:r>
              <a:rPr lang="sv-SE" i="1" dirty="0"/>
              <a:t>Q &lt; K</a:t>
            </a:r>
          </a:p>
          <a:p>
            <a:pPr lvl="1"/>
            <a:r>
              <a:rPr lang="sv-SE" dirty="0"/>
              <a:t>[produkterna] &lt; [reaktantarna]</a:t>
            </a:r>
          </a:p>
          <a:p>
            <a:pPr lvl="1"/>
            <a:r>
              <a:rPr lang="sv-SE" dirty="0"/>
              <a:t>För att uppnå jämvikt måste [produkterna] öka och [reaktantarna] minska </a:t>
            </a:r>
          </a:p>
          <a:p>
            <a:pPr lvl="1"/>
            <a:r>
              <a:rPr lang="sv-SE" dirty="0"/>
              <a:t>Reaktionen förskjuts åt produkt sidan   </a:t>
            </a:r>
          </a:p>
        </p:txBody>
      </p:sp>
    </p:spTree>
    <p:extLst>
      <p:ext uri="{BB962C8B-B14F-4D97-AF65-F5344CB8AC3E}">
        <p14:creationId xmlns:p14="http://schemas.microsoft.com/office/powerpoint/2010/main" val="55547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B9EF6F5-F110-2500-BA77-AFF6246C5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Exempel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71FF4D6-6567-BB3F-551F-24CD8ACF47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I en behållare som rymmer 3,0 dm</a:t>
            </a:r>
            <a:r>
              <a:rPr lang="sv-SE" baseline="30000" dirty="0"/>
              <a:t>3 </a:t>
            </a:r>
            <a:r>
              <a:rPr lang="sv-SE" dirty="0"/>
              <a:t>finns 0,60 mol H</a:t>
            </a:r>
            <a:r>
              <a:rPr lang="sv-SE" baseline="-25000" dirty="0"/>
              <a:t>2 (g)</a:t>
            </a:r>
            <a:r>
              <a:rPr lang="sv-SE" dirty="0"/>
              <a:t>, 0,60 mol I</a:t>
            </a:r>
            <a:r>
              <a:rPr lang="sv-SE" baseline="-25000" dirty="0"/>
              <a:t>2(g), </a:t>
            </a:r>
            <a:r>
              <a:rPr lang="sv-SE" dirty="0"/>
              <a:t>och 1,50 mol HI</a:t>
            </a:r>
            <a:r>
              <a:rPr lang="sv-SE" baseline="-25000" dirty="0"/>
              <a:t>(g)</a:t>
            </a:r>
            <a:r>
              <a:rPr lang="sv-SE" dirty="0"/>
              <a:t>. Jämviktskonstanten för reaktionen när HI bildas ur grundämnena är 49 vid 450</a:t>
            </a:r>
            <a:r>
              <a:rPr lang="sv-SE" baseline="30000" dirty="0"/>
              <a:t>o</a:t>
            </a:r>
            <a:r>
              <a:rPr lang="sv-SE" dirty="0"/>
              <a:t>C. Har jämvikt hunnit inställa sig i systemet eller inte? </a:t>
            </a:r>
          </a:p>
        </p:txBody>
      </p:sp>
    </p:spTree>
    <p:extLst>
      <p:ext uri="{BB962C8B-B14F-4D97-AF65-F5344CB8AC3E}">
        <p14:creationId xmlns:p14="http://schemas.microsoft.com/office/powerpoint/2010/main" val="22605096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EF76CF-02AA-E8B0-2D8E-4B206E9DD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Övningar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54EFC64-14AF-DFFA-14D3-CA036F415A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s. 81 #1 – 5, 7 – 9</a:t>
            </a:r>
          </a:p>
        </p:txBody>
      </p:sp>
    </p:spTree>
    <p:extLst>
      <p:ext uri="{BB962C8B-B14F-4D97-AF65-F5344CB8AC3E}">
        <p14:creationId xmlns:p14="http://schemas.microsoft.com/office/powerpoint/2010/main" val="1930837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DFE6B1E-DEB2-41AF-AF09-B9ED01A4B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innehåll 4" descr="En bild som visar text, meny, bok, papper&#10;&#10;AI-genererat innehåll kan vara felaktigt.">
            <a:extLst>
              <a:ext uri="{FF2B5EF4-FFF2-40B4-BE49-F238E27FC236}">
                <a16:creationId xmlns:a16="http://schemas.microsoft.com/office/drawing/2014/main" id="{ABE49574-41B8-87E7-7B4D-7F299CDFAC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4" t="6829" r="5085" b="15205"/>
          <a:stretch>
            <a:fillRect/>
          </a:stretch>
        </p:blipFill>
        <p:spPr>
          <a:xfrm>
            <a:off x="3205610" y="0"/>
            <a:ext cx="5780779" cy="6862342"/>
          </a:xfrm>
        </p:spPr>
      </p:pic>
    </p:spTree>
    <p:extLst>
      <p:ext uri="{BB962C8B-B14F-4D97-AF65-F5344CB8AC3E}">
        <p14:creationId xmlns:p14="http://schemas.microsoft.com/office/powerpoint/2010/main" val="1489677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D334E01-C7DE-3A0C-A0C6-6231070F0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Reaktionsformler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tshållare för innehåll 2">
                <a:extLst>
                  <a:ext uri="{FF2B5EF4-FFF2-40B4-BE49-F238E27FC236}">
                    <a16:creationId xmlns:a16="http://schemas.microsoft.com/office/drawing/2014/main" id="{3CC901EC-A7D7-87B6-DCB2-D6E313049C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sv-S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𝐻𝐼</m:t>
                          </m:r>
                        </m:e>
                        <m:sub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sv-S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sSub>
                        <m:sSubPr>
                          <m:ctrlP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sSub>
                            <m:sSubPr>
                              <m:ctrlPr>
                                <a:rPr lang="sv-S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v-S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b>
                              <m:r>
                                <a:rPr lang="sv-S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sv-S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sv-S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sub>
                      </m:sSub>
                      <m:r>
                        <a:rPr lang="sv-S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sSub>
                            <m:sSubPr>
                              <m:ctrlPr>
                                <a:rPr lang="sv-S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v-S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b>
                              <m:r>
                                <a:rPr lang="sv-S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sv-S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sv-S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sub>
                      </m:sSub>
                      <m:r>
                        <a:rPr lang="sv-S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∆</m:t>
                      </m:r>
                      <m:r>
                        <a:rPr lang="sv-S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r>
                        <a:rPr lang="sv-S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=+53</m:t>
                      </m:r>
                      <m:r>
                        <a:rPr lang="sv-S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𝑘𝐽</m:t>
                      </m:r>
                    </m:oMath>
                  </m:oMathPara>
                </a14:m>
                <a:endParaRPr lang="sv-SE" dirty="0"/>
              </a:p>
              <a:p>
                <a:pPr marL="0" indent="0">
                  <a:buNone/>
                </a:pPr>
                <a:endParaRPr lang="sv-SE" dirty="0"/>
              </a:p>
              <a:p>
                <a:pPr marL="0" indent="0">
                  <a:buNone/>
                </a:pPr>
                <a:r>
                  <a:rPr lang="sv-SE" dirty="0"/>
                  <a:t>Information: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sv-SE" dirty="0"/>
                  <a:t>Vilka ämnen reagerar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sv-SE" dirty="0"/>
                  <a:t>Vilka ämnen bildas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sv-SE" dirty="0"/>
                  <a:t>Vilken förhållanden mellan ämnen som reagerar och bildas 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sv-SE" dirty="0"/>
              </a:p>
              <a:p>
                <a:pPr marL="0" indent="0">
                  <a:buNone/>
                </a:pPr>
                <a:r>
                  <a:rPr lang="sv-SE" dirty="0"/>
                  <a:t>Men hur mycket blir det när jämvikten har nåtts? När kommer jämvikten att nås? Vad ÄR jämvikt? </a:t>
                </a:r>
              </a:p>
              <a:p>
                <a:endParaRPr lang="sv-SE" dirty="0"/>
              </a:p>
            </p:txBody>
          </p:sp>
        </mc:Choice>
        <mc:Fallback xmlns="">
          <p:sp>
            <p:nvSpPr>
              <p:cNvPr id="3" name="Platshållare för innehåll 2">
                <a:extLst>
                  <a:ext uri="{FF2B5EF4-FFF2-40B4-BE49-F238E27FC236}">
                    <a16:creationId xmlns:a16="http://schemas.microsoft.com/office/drawing/2014/main" id="{3CC901EC-A7D7-87B6-DCB2-D6E313049C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7773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ECC86F8-28D8-345F-6DA6-05D2E5651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Jämvikt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B94F36C-B1EE-B01D-3383-AE73E3A7E7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Under en kemisk reaktion får man en blandning av produkter OCH reaktanter </a:t>
            </a:r>
          </a:p>
          <a:p>
            <a:pPr lvl="1"/>
            <a:r>
              <a:rPr lang="sv-SE" dirty="0"/>
              <a:t>Har man för mycket av reaktantarna, bildas produkterna snabbare </a:t>
            </a:r>
          </a:p>
          <a:p>
            <a:pPr lvl="1"/>
            <a:r>
              <a:rPr lang="sv-SE" dirty="0"/>
              <a:t>Har man för mycket av produkterna, bildas reaktantarna snabbare </a:t>
            </a:r>
          </a:p>
          <a:p>
            <a:endParaRPr lang="sv-SE" dirty="0"/>
          </a:p>
          <a:p>
            <a:r>
              <a:rPr lang="sv-SE" dirty="0"/>
              <a:t>När koncentrationerna av produkterna och reaktantarna inte längre ändrar betyder det att ämnena förbrukas och bildas med samma hastighet </a:t>
            </a:r>
          </a:p>
          <a:p>
            <a:pPr lvl="1"/>
            <a:r>
              <a:rPr lang="sv-SE" i="1" dirty="0">
                <a:solidFill>
                  <a:srgbClr val="FFFF00"/>
                </a:solidFill>
              </a:rPr>
              <a:t>Dynamisk jämvikt – en reversibel reaktion sker i samma hastighet åt båda håll, och därför är koncentrationerna av ämnena konstanta </a:t>
            </a:r>
          </a:p>
        </p:txBody>
      </p:sp>
    </p:spTree>
    <p:extLst>
      <p:ext uri="{BB962C8B-B14F-4D97-AF65-F5344CB8AC3E}">
        <p14:creationId xmlns:p14="http://schemas.microsoft.com/office/powerpoint/2010/main" val="4097980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A43D963-7E31-9060-0F9B-29C9FE609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Jämvikt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tshållare för innehåll 2">
                <a:extLst>
                  <a:ext uri="{FF2B5EF4-FFF2-40B4-BE49-F238E27FC236}">
                    <a16:creationId xmlns:a16="http://schemas.microsoft.com/office/drawing/2014/main" id="{C9C94C22-74B5-EB3A-CAB6-568AB65FB0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sv-S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sv-S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sSub>
                        <m:sSubPr>
                          <m:ctrlPr>
                            <a:rPr lang="sv-S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2(</m:t>
                          </m:r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sv-S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r>
                        <a:rPr lang="sv-S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sv-S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𝑁𝐻</m:t>
                          </m:r>
                        </m:e>
                        <m:sub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3(</m:t>
                          </m:r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sv-SE" dirty="0"/>
              </a:p>
              <a:p>
                <a:pPr marL="0" indent="0">
                  <a:buNone/>
                </a:pPr>
                <a:endParaRPr lang="sv-SE" dirty="0"/>
              </a:p>
            </p:txBody>
          </p:sp>
        </mc:Choice>
        <mc:Fallback xmlns="">
          <p:sp>
            <p:nvSpPr>
              <p:cNvPr id="3" name="Platshållare för innehåll 2">
                <a:extLst>
                  <a:ext uri="{FF2B5EF4-FFF2-40B4-BE49-F238E27FC236}">
                    <a16:creationId xmlns:a16="http://schemas.microsoft.com/office/drawing/2014/main" id="{C9C94C22-74B5-EB3A-CAB6-568AB65FB0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1238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FC4EF80-8FF2-D1C7-E6E6-3AFA83D51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Olika utgångslägen?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tshållare för innehåll 2">
                <a:extLst>
                  <a:ext uri="{FF2B5EF4-FFF2-40B4-BE49-F238E27FC236}">
                    <a16:creationId xmlns:a16="http://schemas.microsoft.com/office/drawing/2014/main" id="{DFCA685A-76B8-061B-6790-A5B2D6A08C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sv-S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𝑁𝑂</m:t>
                          </m:r>
                        </m:e>
                        <m:sub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sv-S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sSub>
                        <m:sSubPr>
                          <m:ctrlPr>
                            <a:rPr lang="sv-S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sv-S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4(</m:t>
                          </m:r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sv-SE" dirty="0"/>
              </a:p>
              <a:p>
                <a:pPr marL="0" indent="0">
                  <a:buNone/>
                </a:pPr>
                <a:endParaRPr lang="sv-SE" dirty="0"/>
              </a:p>
              <a:p>
                <a:pPr marL="0" indent="0">
                  <a:buNone/>
                </a:pPr>
                <a:r>
                  <a:rPr lang="sv-SE" dirty="0"/>
                  <a:t>Experiment 1: SATP förutsättningar </a:t>
                </a:r>
              </a:p>
              <a:p>
                <a:pPr marL="0" indent="0">
                  <a:buNone/>
                </a:pPr>
                <a:endParaRPr lang="sv-SE" dirty="0"/>
              </a:p>
              <a:p>
                <a:r>
                  <a:rPr lang="sv-SE" dirty="0"/>
                  <a:t>Kvävedioxid förs in i ett kärl </a:t>
                </a:r>
              </a:p>
              <a:p>
                <a:r>
                  <a:rPr lang="sv-SE" dirty="0"/>
                  <a:t>[N</a:t>
                </a:r>
                <a:r>
                  <a:rPr lang="sv-SE" baseline="-25000" dirty="0"/>
                  <a:t>2</a:t>
                </a:r>
                <a:r>
                  <a:rPr lang="sv-SE" dirty="0"/>
                  <a:t>O</a:t>
                </a:r>
                <a:r>
                  <a:rPr lang="sv-SE" baseline="-25000" dirty="0"/>
                  <a:t>4</a:t>
                </a:r>
                <a:r>
                  <a:rPr lang="sv-SE" dirty="0"/>
                  <a:t>] = 0 mol/L </a:t>
                </a:r>
              </a:p>
            </p:txBody>
          </p:sp>
        </mc:Choice>
        <mc:Fallback xmlns="">
          <p:sp>
            <p:nvSpPr>
              <p:cNvPr id="3" name="Platshållare för innehåll 2">
                <a:extLst>
                  <a:ext uri="{FF2B5EF4-FFF2-40B4-BE49-F238E27FC236}">
                    <a16:creationId xmlns:a16="http://schemas.microsoft.com/office/drawing/2014/main" id="{DFCA685A-76B8-061B-6790-A5B2D6A08C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Bildobjekt 4">
            <a:extLst>
              <a:ext uri="{FF2B5EF4-FFF2-40B4-BE49-F238E27FC236}">
                <a16:creationId xmlns:a16="http://schemas.microsoft.com/office/drawing/2014/main" id="{6938DC19-195E-0CAA-C8ED-201F16A7CF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9413" y="2547447"/>
            <a:ext cx="5731028" cy="394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12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FC4EF80-8FF2-D1C7-E6E6-3AFA83D51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Olika utgångslägen?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tshållare för innehåll 2">
                <a:extLst>
                  <a:ext uri="{FF2B5EF4-FFF2-40B4-BE49-F238E27FC236}">
                    <a16:creationId xmlns:a16="http://schemas.microsoft.com/office/drawing/2014/main" id="{DFCA685A-76B8-061B-6790-A5B2D6A08C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sv-S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𝑁𝑂</m:t>
                          </m:r>
                        </m:e>
                        <m:sub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sv-S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sSub>
                        <m:sSubPr>
                          <m:ctrlPr>
                            <a:rPr lang="sv-S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sv-S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4(</m:t>
                          </m:r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sv-SE" dirty="0"/>
              </a:p>
              <a:p>
                <a:pPr marL="0" indent="0">
                  <a:buNone/>
                </a:pPr>
                <a:endParaRPr lang="sv-SE" dirty="0"/>
              </a:p>
              <a:p>
                <a:pPr marL="0" indent="0">
                  <a:buNone/>
                </a:pPr>
                <a:r>
                  <a:rPr lang="sv-SE" dirty="0"/>
                  <a:t>Experiment 2: SATP förutsättningar </a:t>
                </a:r>
              </a:p>
              <a:p>
                <a:pPr marL="0" indent="0">
                  <a:buNone/>
                </a:pPr>
                <a:endParaRPr lang="sv-SE" dirty="0"/>
              </a:p>
              <a:p>
                <a:r>
                  <a:rPr lang="sv-SE" dirty="0" err="1"/>
                  <a:t>Dikvävetetraoxid</a:t>
                </a:r>
                <a:r>
                  <a:rPr lang="sv-SE" dirty="0"/>
                  <a:t> förs in i ett kärl </a:t>
                </a:r>
              </a:p>
              <a:p>
                <a:r>
                  <a:rPr lang="sv-SE" dirty="0"/>
                  <a:t>[NO</a:t>
                </a:r>
                <a:r>
                  <a:rPr lang="sv-SE" baseline="-25000" dirty="0"/>
                  <a:t>2</a:t>
                </a:r>
                <a:r>
                  <a:rPr lang="sv-SE" dirty="0"/>
                  <a:t>] = 0 mol/L </a:t>
                </a:r>
              </a:p>
            </p:txBody>
          </p:sp>
        </mc:Choice>
        <mc:Fallback xmlns="">
          <p:sp>
            <p:nvSpPr>
              <p:cNvPr id="3" name="Platshållare för innehåll 2">
                <a:extLst>
                  <a:ext uri="{FF2B5EF4-FFF2-40B4-BE49-F238E27FC236}">
                    <a16:creationId xmlns:a16="http://schemas.microsoft.com/office/drawing/2014/main" id="{DFCA685A-76B8-061B-6790-A5B2D6A08C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Bildobjekt 5">
            <a:extLst>
              <a:ext uri="{FF2B5EF4-FFF2-40B4-BE49-F238E27FC236}">
                <a16:creationId xmlns:a16="http://schemas.microsoft.com/office/drawing/2014/main" id="{1907978B-669B-A695-5788-70B1B02980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0582" y="2604844"/>
            <a:ext cx="5663064" cy="396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90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FC4EF80-8FF2-D1C7-E6E6-3AFA83D51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Olika utgångslägen?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tshållare för innehåll 2">
                <a:extLst>
                  <a:ext uri="{FF2B5EF4-FFF2-40B4-BE49-F238E27FC236}">
                    <a16:creationId xmlns:a16="http://schemas.microsoft.com/office/drawing/2014/main" id="{DFCA685A-76B8-061B-6790-A5B2D6A08C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sv-S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𝑁𝑂</m:t>
                          </m:r>
                        </m:e>
                        <m:sub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sv-S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sSub>
                        <m:sSubPr>
                          <m:ctrlPr>
                            <a:rPr lang="sv-S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sv-S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4(</m:t>
                          </m:r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sv-SE" dirty="0"/>
              </a:p>
              <a:p>
                <a:pPr marL="0" indent="0">
                  <a:buNone/>
                </a:pPr>
                <a:endParaRPr lang="sv-SE" dirty="0"/>
              </a:p>
              <a:p>
                <a:pPr marL="0" indent="0">
                  <a:buNone/>
                </a:pPr>
                <a:r>
                  <a:rPr lang="sv-SE" dirty="0"/>
                  <a:t>Experiment 3: SATP förutsättningar </a:t>
                </a:r>
              </a:p>
              <a:p>
                <a:pPr marL="0" indent="0">
                  <a:buNone/>
                </a:pPr>
                <a:endParaRPr lang="sv-SE" dirty="0"/>
              </a:p>
              <a:p>
                <a:r>
                  <a:rPr lang="sv-SE" dirty="0"/>
                  <a:t>[NO</a:t>
                </a:r>
                <a:r>
                  <a:rPr lang="sv-SE" baseline="-25000" dirty="0"/>
                  <a:t>2</a:t>
                </a:r>
                <a:r>
                  <a:rPr lang="sv-SE" dirty="0"/>
                  <a:t>] = [N</a:t>
                </a:r>
                <a:r>
                  <a:rPr lang="sv-SE" baseline="-25000" dirty="0"/>
                  <a:t>2</a:t>
                </a:r>
                <a:r>
                  <a:rPr lang="sv-SE" dirty="0"/>
                  <a:t>O</a:t>
                </a:r>
                <a:r>
                  <a:rPr lang="sv-SE" baseline="-25000" dirty="0"/>
                  <a:t>4</a:t>
                </a:r>
                <a:r>
                  <a:rPr lang="sv-SE" dirty="0"/>
                  <a:t>]</a:t>
                </a:r>
              </a:p>
            </p:txBody>
          </p:sp>
        </mc:Choice>
        <mc:Fallback xmlns="">
          <p:sp>
            <p:nvSpPr>
              <p:cNvPr id="3" name="Platshållare för innehåll 2">
                <a:extLst>
                  <a:ext uri="{FF2B5EF4-FFF2-40B4-BE49-F238E27FC236}">
                    <a16:creationId xmlns:a16="http://schemas.microsoft.com/office/drawing/2014/main" id="{DFCA685A-76B8-061B-6790-A5B2D6A08C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Bildobjekt 4">
            <a:extLst>
              <a:ext uri="{FF2B5EF4-FFF2-40B4-BE49-F238E27FC236}">
                <a16:creationId xmlns:a16="http://schemas.microsoft.com/office/drawing/2014/main" id="{2FB67BAF-1ACB-85FB-C356-1F38CDBBA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5127" y="2606158"/>
            <a:ext cx="5585282" cy="388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79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14B98CD7-58EA-79C0-0817-D83C3BC32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5300" y="2078438"/>
            <a:ext cx="4076700" cy="2836916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A79BB273-7522-F8F4-495A-350E06F948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066924"/>
            <a:ext cx="4120831" cy="2836915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9177ED7A-312A-16C6-9A37-339D510DD6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6700" y="2059317"/>
            <a:ext cx="4076700" cy="2856037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289245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1102C57-5F71-808C-302A-AB8237A52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Jämviktsekvationen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tshållare för innehåll 2">
                <a:extLst>
                  <a:ext uri="{FF2B5EF4-FFF2-40B4-BE49-F238E27FC236}">
                    <a16:creationId xmlns:a16="http://schemas.microsoft.com/office/drawing/2014/main" id="{4B6E45F0-336C-F596-9239-52898D09770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sv-S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sv-S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2(</m:t>
                          </m:r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sv-S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sSub>
                        <m:sSubPr>
                          <m:ctrlPr>
                            <a:rPr lang="sv-S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sv-S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sv-S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sv-S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sv-SE" dirty="0"/>
              </a:p>
              <a:p>
                <a:pPr marL="0" indent="0">
                  <a:buNone/>
                </a:pPr>
                <a:endParaRPr lang="sv-SE" dirty="0"/>
              </a:p>
              <a:p>
                <a:pPr marL="0" indent="0">
                  <a:buNone/>
                </a:pPr>
                <a:endParaRPr lang="sv-SE" dirty="0"/>
              </a:p>
              <a:p>
                <a:pPr marL="0" indent="0">
                  <a:buNone/>
                </a:pPr>
                <a:endParaRPr lang="sv-SE" dirty="0"/>
              </a:p>
              <a:p>
                <a:pPr marL="0" indent="0">
                  <a:buNone/>
                </a:pPr>
                <a:endParaRPr lang="sv-SE" dirty="0"/>
              </a:p>
              <a:p>
                <a:pPr marL="0" indent="0">
                  <a:buNone/>
                </a:pPr>
                <a:endParaRPr lang="sv-SE" dirty="0"/>
              </a:p>
              <a:p>
                <a:pPr marL="0" indent="0">
                  <a:buNone/>
                </a:pPr>
                <a:endParaRPr lang="sv-SE" dirty="0"/>
              </a:p>
              <a:p>
                <a:pPr marL="0" indent="0">
                  <a:buNone/>
                </a:pPr>
                <a:r>
                  <a:rPr lang="sv-SE" dirty="0"/>
                  <a:t>Tryck och temperatur hålls konstant i alla experiment (986⁰C, 1 </a:t>
                </a:r>
                <a:r>
                  <a:rPr lang="sv-SE" dirty="0" err="1"/>
                  <a:t>atm</a:t>
                </a:r>
                <a:r>
                  <a:rPr lang="sv-SE" dirty="0"/>
                  <a:t>)</a:t>
                </a:r>
              </a:p>
            </p:txBody>
          </p:sp>
        </mc:Choice>
        <mc:Fallback xmlns="">
          <p:sp>
            <p:nvSpPr>
              <p:cNvPr id="3" name="Platshållare för innehåll 2">
                <a:extLst>
                  <a:ext uri="{FF2B5EF4-FFF2-40B4-BE49-F238E27FC236}">
                    <a16:creationId xmlns:a16="http://schemas.microsoft.com/office/drawing/2014/main" id="{4B6E45F0-336C-F596-9239-52898D0977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r="-870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2A4C4AA3-4AE4-4A66-9B70-144115458E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2461107"/>
              </p:ext>
            </p:extLst>
          </p:nvPr>
        </p:nvGraphicFramePr>
        <p:xfrm>
          <a:off x="2270918" y="2770188"/>
          <a:ext cx="7650163" cy="222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7650338" imgH="2224977" progId="Excel.Sheet.12">
                  <p:embed/>
                </p:oleObj>
              </mc:Choice>
              <mc:Fallback>
                <p:oleObj name="Worksheet" r:id="rId4" imgW="7650338" imgH="2224977" progId="Excel.Sheet.12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2A4C4AA3-4AE4-4A66-9B70-144115458E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70918" y="2770188"/>
                        <a:ext cx="7650163" cy="22256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79803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Blå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10467</TotalTime>
  <Words>656</Words>
  <Application>Microsoft Office PowerPoint</Application>
  <PresentationFormat>Bredbild</PresentationFormat>
  <Paragraphs>111</Paragraphs>
  <Slides>18</Slides>
  <Notes>4</Notes>
  <HiddenSlides>0</HiddenSlides>
  <MMClips>0</MMClips>
  <ScaleCrop>false</ScaleCrop>
  <HeadingPairs>
    <vt:vector size="8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18</vt:i4>
      </vt:variant>
    </vt:vector>
  </HeadingPairs>
  <TitlesOfParts>
    <vt:vector size="25" baseType="lpstr">
      <vt:lpstr>Aptos</vt:lpstr>
      <vt:lpstr>Aptos Display</vt:lpstr>
      <vt:lpstr>Arial</vt:lpstr>
      <vt:lpstr>Cambria Math</vt:lpstr>
      <vt:lpstr>Wingdings</vt:lpstr>
      <vt:lpstr>Office-tema</vt:lpstr>
      <vt:lpstr>Worksheet</vt:lpstr>
      <vt:lpstr>Kemi 2</vt:lpstr>
      <vt:lpstr>Reaktionsformler </vt:lpstr>
      <vt:lpstr>Jämvikt </vt:lpstr>
      <vt:lpstr>Jämvikt </vt:lpstr>
      <vt:lpstr>Olika utgångslägen? </vt:lpstr>
      <vt:lpstr>Olika utgångslägen? </vt:lpstr>
      <vt:lpstr>Olika utgångslägen? </vt:lpstr>
      <vt:lpstr>PowerPoint-presentation</vt:lpstr>
      <vt:lpstr>Jämviktsekvationen</vt:lpstr>
      <vt:lpstr>Jämviktsekvationen  </vt:lpstr>
      <vt:lpstr>Exempel </vt:lpstr>
      <vt:lpstr>Jämviktskonstant, K</vt:lpstr>
      <vt:lpstr>Exempel </vt:lpstr>
      <vt:lpstr>Jämvikt eller inte? </vt:lpstr>
      <vt:lpstr>Koncentrationskvoten, Q</vt:lpstr>
      <vt:lpstr>Exempel </vt:lpstr>
      <vt:lpstr>Övningar 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Fares Makki</dc:creator>
  <cp:lastModifiedBy>Fares Makki</cp:lastModifiedBy>
  <cp:revision>1</cp:revision>
  <dcterms:created xsi:type="dcterms:W3CDTF">2024-08-27T06:16:08Z</dcterms:created>
  <dcterms:modified xsi:type="dcterms:W3CDTF">2025-09-19T06:22:34Z</dcterms:modified>
</cp:coreProperties>
</file>